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62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68" r:id="rId10"/>
    <p:sldId id="400" r:id="rId11"/>
    <p:sldId id="371" r:id="rId12"/>
    <p:sldId id="315" r:id="rId13"/>
    <p:sldId id="431" r:id="rId14"/>
    <p:sldId id="402" r:id="rId15"/>
    <p:sldId id="423" r:id="rId16"/>
    <p:sldId id="464" r:id="rId17"/>
    <p:sldId id="401" r:id="rId18"/>
    <p:sldId id="435" r:id="rId19"/>
    <p:sldId id="405" r:id="rId20"/>
    <p:sldId id="443" r:id="rId21"/>
    <p:sldId id="460" r:id="rId22"/>
    <p:sldId id="461" r:id="rId23"/>
    <p:sldId id="424" r:id="rId24"/>
    <p:sldId id="409" r:id="rId25"/>
    <p:sldId id="448" r:id="rId26"/>
    <p:sldId id="462" r:id="rId27"/>
    <p:sldId id="469" r:id="rId28"/>
    <p:sldId id="473" r:id="rId29"/>
    <p:sldId id="470" r:id="rId30"/>
    <p:sldId id="472" r:id="rId31"/>
    <p:sldId id="277" r:id="rId32"/>
    <p:sldId id="454" r:id="rId33"/>
    <p:sldId id="354" r:id="rId34"/>
    <p:sldId id="437" r:id="rId35"/>
    <p:sldId id="452" r:id="rId36"/>
    <p:sldId id="453" r:id="rId37"/>
    <p:sldId id="456" r:id="rId38"/>
    <p:sldId id="411" r:id="rId39"/>
    <p:sldId id="412" r:id="rId40"/>
    <p:sldId id="421" r:id="rId41"/>
    <p:sldId id="413" r:id="rId42"/>
    <p:sldId id="414" r:id="rId43"/>
    <p:sldId id="415" r:id="rId44"/>
    <p:sldId id="416" r:id="rId45"/>
    <p:sldId id="418" r:id="rId46"/>
    <p:sldId id="419" r:id="rId47"/>
    <p:sldId id="420" r:id="rId48"/>
    <p:sldId id="422" r:id="rId49"/>
    <p:sldId id="439" r:id="rId50"/>
    <p:sldId id="457" r:id="rId51"/>
    <p:sldId id="440" r:id="rId52"/>
    <p:sldId id="441" r:id="rId53"/>
    <p:sldId id="425" r:id="rId54"/>
    <p:sldId id="444" r:id="rId55"/>
    <p:sldId id="446" r:id="rId56"/>
    <p:sldId id="447" r:id="rId57"/>
    <p:sldId id="449" r:id="rId58"/>
    <p:sldId id="450" r:id="rId59"/>
    <p:sldId id="463" r:id="rId60"/>
    <p:sldId id="45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691" autoAdjust="0"/>
    <p:restoredTop sz="63636" autoAdjust="0"/>
  </p:normalViewPr>
  <p:slideViewPr>
    <p:cSldViewPr>
      <p:cViewPr>
        <p:scale>
          <a:sx n="60" d="100"/>
          <a:sy n="60" d="100"/>
        </p:scale>
        <p:origin x="-1728" y="-5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Thymus: our organ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r>
              <a:rPr lang="en-US" b="0" dirty="0" smtClean="0"/>
              <a:t>Problem with DESCRIPTIVE</a:t>
            </a:r>
            <a:r>
              <a:rPr lang="en-US" b="0" baseline="0" dirty="0" smtClean="0"/>
              <a:t> </a:t>
            </a:r>
            <a:r>
              <a:rPr lang="en-US" b="0" baseline="0" dirty="0" smtClean="0"/>
              <a:t>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quantify organization </a:t>
            </a:r>
            <a:r>
              <a:rPr lang="en-US" b="0" baseline="0" dirty="0" smtClean="0">
                <a:solidFill>
                  <a:schemeClr val="bg1"/>
                </a:solidFill>
              </a:rPr>
              <a:t>of WT thymus</a:t>
            </a:r>
            <a:r>
              <a:rPr lang="en-US" b="1" baseline="0" dirty="0" smtClean="0">
                <a:solidFill>
                  <a:schemeClr val="bg1"/>
                </a:solidFill>
              </a:rPr>
              <a:t>; objectively cluster our data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baseline="0" dirty="0" smtClean="0">
                <a:solidFill>
                  <a:schemeClr val="bg1"/>
                </a:solidFill>
              </a:rPr>
              <a:t>K means will do this </a:t>
            </a:r>
            <a:r>
              <a:rPr lang="en-US" b="0" baseline="0" smtClean="0">
                <a:solidFill>
                  <a:schemeClr val="bg1"/>
                </a:solidFill>
              </a:rPr>
              <a:t>by </a:t>
            </a:r>
            <a:r>
              <a:rPr lang="en-US" b="1" baseline="0" smtClean="0">
                <a:solidFill>
                  <a:schemeClr val="bg1"/>
                </a:solidFill>
              </a:rPr>
              <a:t>detecting </a:t>
            </a:r>
            <a:r>
              <a:rPr lang="en-US" b="1" baseline="0" dirty="0" smtClean="0">
                <a:solidFill>
                  <a:schemeClr val="bg1"/>
                </a:solidFill>
              </a:rPr>
              <a:t>GEOGRAPHICAL regions of COMPOSITIONAL similarity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individual thymus section (we have multiple sections); compared to real 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r>
              <a:rPr lang="en-US" baseline="0" dirty="0" smtClean="0"/>
              <a:t>Proceed with develop methods, go back;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What </a:t>
            </a:r>
            <a:r>
              <a:rPr lang="en-US" b="1" dirty="0" smtClean="0"/>
              <a:t>info is</a:t>
            </a:r>
            <a:r>
              <a:rPr lang="en-US" b="1" baseline="0" dirty="0" smtClean="0"/>
              <a:t> in each cluster</a:t>
            </a:r>
            <a:endParaRPr lang="en-US" dirty="0" smtClean="0"/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AMOUNT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General idea of what cell types are</a:t>
            </a:r>
            <a:r>
              <a:rPr lang="en-US" baseline="0" dirty="0" smtClean="0"/>
              <a:t> driving this clustering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Blue-abundance of several cell types throughout this </a:t>
            </a:r>
            <a:r>
              <a:rPr lang="en-US" baseline="0" dirty="0" smtClean="0"/>
              <a:t>cluster-cell types correspond to the cortex</a:t>
            </a:r>
            <a:endParaRPr lang="en-US" baseline="0" dirty="0" smtClean="0"/>
          </a:p>
          <a:p>
            <a:r>
              <a:rPr lang="en-US" baseline="0" dirty="0" smtClean="0"/>
              <a:t>Draw attention to red and yellow clusters-area corresponds to medulla; there are </a:t>
            </a:r>
            <a:r>
              <a:rPr lang="en-US" baseline="0" dirty="0" smtClean="0"/>
              <a:t>compositional differences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 </a:t>
            </a:r>
            <a:r>
              <a:rPr lang="en-US" baseline="0" dirty="0" smtClean="0"/>
              <a:t>two</a:t>
            </a:r>
          </a:p>
          <a:p>
            <a:r>
              <a:rPr lang="en-US" baseline="0" dirty="0" smtClean="0"/>
              <a:t>	patterns similar but can detect subtle differences, </a:t>
            </a:r>
          </a:p>
          <a:p>
            <a:r>
              <a:rPr lang="en-US" baseline="0" dirty="0" smtClean="0"/>
              <a:t>	red and yellow share high abundance of 1 cell type; yellow: see presence of cell type you don’t see in red</a:t>
            </a:r>
            <a:endParaRPr lang="en-US" baseline="0" dirty="0" smtClean="0"/>
          </a:p>
          <a:p>
            <a:r>
              <a:rPr lang="en-US" baseline="0" dirty="0" smtClean="0"/>
              <a:t>by looking at section stained with cell types, </a:t>
            </a:r>
            <a:r>
              <a:rPr lang="en-US" baseline="0" dirty="0" smtClean="0"/>
              <a:t>cant </a:t>
            </a:r>
            <a:r>
              <a:rPr lang="en-US" baseline="0" dirty="0" smtClean="0"/>
              <a:t>distinguish different compositions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region, </a:t>
            </a:r>
          </a:p>
          <a:p>
            <a:r>
              <a:rPr lang="en-US" baseline="0" dirty="0" smtClean="0"/>
              <a:t>Development of quant. Method VALUABLE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by looking at a tissue section stained with antibodies, you don’t see this level of organization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Interested in this pattern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could be either CMJ or 2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capability</a:t>
            </a:r>
            <a:r>
              <a:rPr lang="en-US" baseline="0" dirty="0" smtClean="0"/>
              <a:t> of quantitative analysis: </a:t>
            </a:r>
            <a:r>
              <a:rPr lang="en-US" dirty="0" smtClean="0"/>
              <a:t>can remove cell types from dataset and see</a:t>
            </a:r>
            <a:r>
              <a:rPr lang="en-US" baseline="0" dirty="0" smtClean="0"/>
              <a:t> how clustering is affected</a:t>
            </a:r>
            <a:endParaRPr lang="en-US" dirty="0" smtClean="0"/>
          </a:p>
          <a:p>
            <a:r>
              <a:rPr lang="en-US" dirty="0" smtClean="0"/>
              <a:t>Valuable </a:t>
            </a:r>
            <a:r>
              <a:rPr lang="en-US" dirty="0" err="1" smtClean="0"/>
              <a:t>bc</a:t>
            </a:r>
            <a:r>
              <a:rPr lang="en-US" dirty="0" smtClean="0"/>
              <a:t> can Manipulate dataset,  can focus on cell types that are less abundant</a:t>
            </a:r>
          </a:p>
          <a:p>
            <a:endParaRPr lang="en-US" dirty="0" smtClean="0"/>
          </a:p>
          <a:p>
            <a:r>
              <a:rPr lang="en-US" dirty="0" smtClean="0"/>
              <a:t>More mixing </a:t>
            </a:r>
            <a:r>
              <a:rPr lang="en-US" dirty="0" err="1" smtClean="0"/>
              <a:t>bt</a:t>
            </a:r>
            <a:r>
              <a:rPr lang="en-US" dirty="0" smtClean="0"/>
              <a:t> 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region (cortex with cortex)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We did see something interesting with respect to grouping of </a:t>
            </a:r>
            <a:r>
              <a:rPr lang="en-US" b="1" baseline="0" dirty="0" err="1" smtClean="0"/>
              <a:t>medullary</a:t>
            </a:r>
            <a:r>
              <a:rPr lang="en-US" b="1" baseline="0" dirty="0" smtClean="0"/>
              <a:t> clusters; WT1 grouped more closely with WT2; at this point, need more data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Overall, Based on these results, it appears WT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a mutant knockout; </a:t>
            </a:r>
            <a:r>
              <a:rPr lang="en-US" dirty="0" smtClean="0"/>
              <a:t>Removed 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  <a:endParaRPr lang="en-US" b="0" baseline="0" dirty="0" smtClean="0"/>
          </a:p>
          <a:p>
            <a:r>
              <a:rPr lang="en-US" b="0" baseline="0" dirty="0" smtClean="0"/>
              <a:t>A computer can identify and keep track of all these cell types and calculate different statistics </a:t>
            </a:r>
            <a:endParaRPr lang="en-US" b="0" baseline="0" dirty="0" smtClean="0"/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Aire</a:t>
            </a:r>
            <a:r>
              <a:rPr lang="en-US" dirty="0" smtClean="0"/>
              <a:t> </a:t>
            </a:r>
            <a:r>
              <a:rPr lang="en-US" dirty="0" smtClean="0"/>
              <a:t>has 2</a:t>
            </a:r>
            <a:r>
              <a:rPr lang="en-US" baseline="0" dirty="0" smtClean="0"/>
              <a:t> possible roles in thymus-</a:t>
            </a:r>
            <a:r>
              <a:rPr lang="en-US" dirty="0" smtClean="0"/>
              <a:t>is </a:t>
            </a:r>
            <a:r>
              <a:rPr lang="en-US" dirty="0" smtClean="0"/>
              <a:t>a TF that regulates</a:t>
            </a:r>
            <a:r>
              <a:rPr lang="en-US" baseline="0" dirty="0" smtClean="0"/>
              <a:t> expression of tissue restricted antigens on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; as a key modulator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results in the failure to remove T cells that fail to differentiate between self and foreign antigens; results in </a:t>
            </a:r>
            <a:r>
              <a:rPr lang="en-US" baseline="0" dirty="0" smtClean="0"/>
              <a:t>autoimmunity</a:t>
            </a:r>
          </a:p>
          <a:p>
            <a:r>
              <a:rPr lang="en-US" baseline="0" dirty="0" smtClean="0"/>
              <a:t>Failure of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to become fully mature</a:t>
            </a:r>
            <a:endParaRPr lang="en-US" baseline="0" dirty="0" smtClean="0"/>
          </a:p>
          <a:p>
            <a:r>
              <a:rPr lang="en-US" baseline="0" dirty="0" smtClean="0"/>
              <a:t>Mutated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in humans causes APECED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Debate/controversy </a:t>
            </a:r>
            <a:r>
              <a:rPr lang="en-US" baseline="0" dirty="0" smtClean="0"/>
              <a:t>as to effect 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has on the organization of the thymus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Repeated previous steps with a mutant;</a:t>
            </a:r>
            <a:r>
              <a:rPr lang="en-US" baseline="0" dirty="0" smtClean="0"/>
              <a:t> comparison of results of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clustering with K=4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WT and Mutant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What about spatially with respect to clusters?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surrounds yellow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 by identifying connected components 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scans matrix, groups components that are connected, and gives them a unique label (number,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calculations on these components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 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</a:t>
            </a:r>
            <a:r>
              <a:rPr lang="en-US" baseline="0" dirty="0" smtClean="0"/>
              <a:t>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Values for WT were not what we expected them to be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spatial distribution</a:t>
            </a:r>
            <a:r>
              <a:rPr lang="en-US" baseline="0" dirty="0" smtClean="0"/>
              <a:t> of clusters as opposed to composition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Looks at components that are connected;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, compare to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in other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we used CCL on our dataset; the distance 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centroids</a:t>
            </a:r>
            <a:r>
              <a:rPr lang="en-US" baseline="0" dirty="0" smtClean="0"/>
              <a:t> for the WT was larger than we were expecting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didn’t identify components we</a:t>
            </a:r>
            <a:r>
              <a:rPr lang="en-US" baseline="0" dirty="0" smtClean="0"/>
              <a:t> wanted for the blue cluster (blue connected throughout)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manually selected ideal components and we saw a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1-2 pixels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figure out a way to fix this; or find a different methods; increase </a:t>
            </a:r>
            <a:r>
              <a:rPr lang="en-US" baseline="0" smtClean="0"/>
              <a:t>sample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 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</a:t>
            </a:r>
            <a:r>
              <a:rPr lang="en-US" baseline="0" dirty="0" smtClean="0"/>
              <a:t>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Values for WT were not what we </a:t>
            </a:r>
            <a:r>
              <a:rPr lang="en-US" baseline="0" smtClean="0"/>
              <a:t>expected them to be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Clusters</a:t>
            </a:r>
            <a:r>
              <a:rPr lang="en-US" baseline="0" dirty="0" smtClean="0"/>
              <a:t> found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Several questions we were interested in asking about the thymus (listed on right)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left are the </a:t>
            </a:r>
            <a:r>
              <a:rPr lang="en-US" b="1" baseline="0" dirty="0" smtClean="0"/>
              <a:t>parallel questions </a:t>
            </a:r>
            <a:r>
              <a:rPr lang="en-US" baseline="0" dirty="0" smtClean="0"/>
              <a:t>asked by ecologists for centuries about communities</a:t>
            </a:r>
          </a:p>
          <a:p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SLIDE</a:t>
            </a:r>
          </a:p>
          <a:p>
            <a:r>
              <a:rPr lang="en-US" baseline="0" dirty="0" smtClean="0"/>
              <a:t>Some respects, </a:t>
            </a:r>
            <a:r>
              <a:rPr lang="en-US" b="1" baseline="0" dirty="0" smtClean="0"/>
              <a:t>easier</a:t>
            </a:r>
            <a:r>
              <a:rPr lang="en-US" baseline="0" dirty="0" smtClean="0"/>
              <a:t> to look at organ.</a:t>
            </a:r>
          </a:p>
          <a:p>
            <a:r>
              <a:rPr lang="en-US" baseline="0" dirty="0" smtClean="0"/>
              <a:t>Removal of species takes long time (months to years), </a:t>
            </a:r>
            <a:r>
              <a:rPr lang="en-US" b="1" baseline="0" dirty="0" smtClean="0"/>
              <a:t>create gene knockouts </a:t>
            </a:r>
            <a:r>
              <a:rPr lang="en-US" baseline="0" dirty="0" smtClean="0"/>
              <a:t>in mouse to remove specific cell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Completely rearrange cellular environment? Will it have a detectable effect?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spatial distribution</a:t>
            </a:r>
            <a:r>
              <a:rPr lang="en-US" baseline="0" dirty="0" smtClean="0"/>
              <a:t> of clusters as opposed to composition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Looks at components that are connected;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, compare to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in other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RESULTS of </a:t>
            </a:r>
            <a:r>
              <a:rPr lang="en-US" baseline="0" dirty="0" err="1" smtClean="0"/>
              <a:t>ccl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r>
              <a:rPr lang="en-US" baseline="0" dirty="0" smtClean="0"/>
              <a:t>way of identifying clusters with CCL is imperfect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shape of clusters</a:t>
            </a:r>
          </a:p>
          <a:p>
            <a:r>
              <a:rPr lang="en-US" baseline="0" dirty="0" smtClean="0"/>
              <a:t>Still refining method to work with dataset;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 (more</a:t>
            </a:r>
            <a:r>
              <a:rPr lang="en-US" baseline="0" dirty="0" smtClean="0">
                <a:solidFill>
                  <a:schemeClr val="bg1"/>
                </a:solidFill>
              </a:rPr>
              <a:t> t cells, </a:t>
            </a:r>
            <a:r>
              <a:rPr lang="en-US" baseline="0" dirty="0" err="1" smtClean="0">
                <a:solidFill>
                  <a:schemeClr val="bg1"/>
                </a:solidFill>
              </a:rPr>
              <a:t>stromal</a:t>
            </a:r>
            <a:r>
              <a:rPr lang="en-US" baseline="0" dirty="0" smtClean="0">
                <a:solidFill>
                  <a:schemeClr val="bg1"/>
                </a:solidFill>
              </a:rPr>
              <a:t> environment is less dense)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Resident cell types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 cell types: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 (11 cell markers, all previously mentioned)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Tried to correspond</a:t>
            </a:r>
            <a:r>
              <a:rPr lang="en-US" baseline="0" dirty="0" smtClean="0"/>
              <a:t> to the colors in the image</a:t>
            </a:r>
          </a:p>
          <a:p>
            <a:endParaRPr lang="en-US" baseline="0" dirty="0" smtClean="0"/>
          </a:p>
          <a:p>
            <a:r>
              <a:rPr lang="en-US" dirty="0" smtClean="0"/>
              <a:t>More diversity in medulla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More markers for </a:t>
            </a:r>
            <a:r>
              <a:rPr lang="en-US" baseline="0" dirty="0" err="1" smtClean="0"/>
              <a:t>mTEC</a:t>
            </a:r>
            <a:r>
              <a:rPr lang="en-US" dirty="0" smtClean="0"/>
              <a:t>; different subsets of </a:t>
            </a:r>
            <a:r>
              <a:rPr lang="en-US" dirty="0" err="1" smtClean="0"/>
              <a:t>mTECs</a:t>
            </a:r>
            <a:r>
              <a:rPr lang="en-US" dirty="0" smtClean="0"/>
              <a:t> that we have markers for that work well</a:t>
            </a:r>
          </a:p>
          <a:p>
            <a:r>
              <a:rPr lang="en-US" dirty="0" smtClean="0"/>
              <a:t>Don’t have as</a:t>
            </a:r>
            <a:r>
              <a:rPr lang="en-US" baseline="0" dirty="0" smtClean="0"/>
              <a:t> many markers as cortex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2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2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2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2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xmlns:mv="urn:schemas-microsoft-com:mac:vml" xmlns:mc="http://schemas.openxmlformats.org/markup-compatibility/2006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20000" contrast="30000"/>
          </a:blip>
          <a:stretch>
            <a:fillRect/>
          </a:stretch>
        </p:blipFill>
        <p:spPr>
          <a:xfrm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7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934199" y="838201"/>
            <a:ext cx="2209800" cy="5715000"/>
          </a:xfr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 rot="18396616">
            <a:off x="579743" y="441591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853634" y="4273048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267496" y="42730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1545515" y="43492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1880360" y="42730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2218021" y="4207142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2593880" y="418977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2983971" y="421900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3321632" y="4295204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3551025" y="431993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4008291" y="425310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Remove cell types-K14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7526" t="12500" r="14495" b="12500"/>
          <a:stretch>
            <a:fillRect/>
          </a:stretch>
        </p:blipFill>
        <p:spPr bwMode="auto">
          <a:xfrm>
            <a:off x="762000" y="1143000"/>
            <a:ext cx="7543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Samples are compositionally similar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0691" y="609600"/>
            <a:ext cx="2377509" cy="1851630"/>
            <a:chOff x="2270691" y="609600"/>
            <a:chExt cx="2377509" cy="1851630"/>
          </a:xfrm>
        </p:grpSpPr>
        <p:cxnSp>
          <p:nvCxnSpPr>
            <p:cNvPr id="6" name="Straight Arrow Connector 5"/>
            <p:cNvCxnSpPr/>
            <p:nvPr/>
          </p:nvCxnSpPr>
          <p:spPr>
            <a:xfrm rot="10800000" flipV="1">
              <a:off x="3505200" y="609600"/>
              <a:ext cx="1143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70691" y="1676400"/>
              <a:ext cx="159447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Regulator of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t</a:t>
              </a:r>
              <a:r>
                <a:rPr lang="en-US" sz="1500" dirty="0" smtClean="0">
                  <a:solidFill>
                    <a:schemeClr val="bg1"/>
                  </a:solidFill>
                </a:rPr>
                <a:t>issue </a:t>
              </a:r>
              <a:r>
                <a:rPr lang="en-US" sz="1500" dirty="0" smtClean="0">
                  <a:solidFill>
                    <a:schemeClr val="bg1"/>
                  </a:solidFill>
                </a:rPr>
                <a:t>restricted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a</a:t>
              </a:r>
              <a:r>
                <a:rPr lang="en-US" sz="1500" dirty="0" smtClean="0">
                  <a:solidFill>
                    <a:schemeClr val="bg1"/>
                  </a:solidFill>
                </a:rPr>
                <a:t>ntigens </a:t>
              </a:r>
              <a:r>
                <a:rPr lang="en-US" sz="1500" dirty="0" smtClean="0">
                  <a:solidFill>
                    <a:schemeClr val="bg1"/>
                  </a:solidFill>
                </a:rPr>
                <a:t>in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53000" y="609600"/>
            <a:ext cx="2403040" cy="1620798"/>
            <a:chOff x="4953000" y="609600"/>
            <a:chExt cx="2403040" cy="16207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953000" y="609600"/>
              <a:ext cx="1066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62600" y="1676400"/>
              <a:ext cx="17934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Key modulator of </a:t>
              </a:r>
            </a:p>
            <a:p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r>
                <a:rPr lang="en-US" sz="1500" dirty="0" smtClean="0">
                  <a:solidFill>
                    <a:schemeClr val="bg1"/>
                  </a:solidFill>
                </a:rPr>
                <a:t> differentiation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2400" y="2590800"/>
            <a:ext cx="2514600" cy="762000"/>
            <a:chOff x="152400" y="2590800"/>
            <a:chExt cx="2514600" cy="762000"/>
          </a:xfrm>
        </p:grpSpPr>
        <p:cxnSp>
          <p:nvCxnSpPr>
            <p:cNvPr id="14" name="Straight Arrow Connector 13"/>
            <p:cNvCxnSpPr/>
            <p:nvPr/>
          </p:nvCxnSpPr>
          <p:spPr>
            <a:xfrm rot="10800000">
              <a:off x="1905000" y="30480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2590800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APECED Autoimmune </a:t>
              </a:r>
              <a:r>
                <a:rPr lang="en-US" sz="1500" dirty="0" smtClean="0">
                  <a:solidFill>
                    <a:schemeClr val="bg1"/>
                  </a:solidFill>
                </a:rPr>
                <a:t>Syndrome in humans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4000" y="3733800"/>
            <a:ext cx="1676400" cy="1773198"/>
            <a:chOff x="1524000" y="3733800"/>
            <a:chExt cx="1676400" cy="1773198"/>
          </a:xfrm>
        </p:grpSpPr>
        <p:cxnSp>
          <p:nvCxnSpPr>
            <p:cNvPr id="17" name="Straight Arrow Connector 16"/>
            <p:cNvCxnSpPr/>
            <p:nvPr/>
          </p:nvCxnSpPr>
          <p:spPr>
            <a:xfrm rot="5400000">
              <a:off x="2400300" y="3848100"/>
              <a:ext cx="914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24000" y="4953000"/>
              <a:ext cx="10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Doubling of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K14+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17204" y="3733800"/>
            <a:ext cx="1940596" cy="2080230"/>
            <a:chOff x="3317204" y="3733800"/>
            <a:chExt cx="1940596" cy="2080230"/>
          </a:xfrm>
        </p:grpSpPr>
        <p:cxnSp>
          <p:nvCxnSpPr>
            <p:cNvPr id="19" name="Straight Arrow Connector 18"/>
            <p:cNvCxnSpPr/>
            <p:nvPr/>
          </p:nvCxnSpPr>
          <p:spPr>
            <a:xfrm rot="5400000">
              <a:off x="3696494" y="4228306"/>
              <a:ext cx="99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17204" y="5029200"/>
              <a:ext cx="194059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Altered shape and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decreased abundance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UEA1+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57801" y="3733800"/>
            <a:ext cx="2070463" cy="2156430"/>
            <a:chOff x="5257801" y="3733800"/>
            <a:chExt cx="2070463" cy="2156430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4991101" y="4000500"/>
              <a:ext cx="990599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0" y="5105400"/>
              <a:ext cx="199426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dendritic</a:t>
              </a:r>
              <a:r>
                <a:rPr lang="en-US" sz="1500" dirty="0" smtClean="0">
                  <a:solidFill>
                    <a:schemeClr val="bg1"/>
                  </a:solidFill>
                </a:rPr>
                <a:t> cells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 in medulla; increased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density at CMJ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248401" y="3733800"/>
            <a:ext cx="2895599" cy="1905000"/>
            <a:chOff x="6248401" y="3733800"/>
            <a:chExt cx="2895599" cy="1905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6210301" y="3771900"/>
              <a:ext cx="761999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412885" y="5084802"/>
              <a:ext cx="1731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number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T-regulatory cells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E:\033114_Aire_10_1416_3.jp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7609521" y="76200"/>
            <a:ext cx="1382079" cy="403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Content Placeholder 6"/>
          <p:cNvPicPr>
            <a:picLocks noGrp="1"/>
          </p:cNvPicPr>
          <p:nvPr>
            <p:ph idx="1"/>
          </p:nvPr>
        </p:nvPicPr>
        <p:blipFill rotWithShape="1">
          <a:blip r:embed="rId4"/>
          <a:srcRect l="46029" t="20567" r="42445" b="57817"/>
          <a:stretch/>
        </p:blipFill>
        <p:spPr>
          <a:xfrm>
            <a:off x="0" y="0"/>
            <a:ext cx="19812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124200" y="3048000"/>
            <a:ext cx="3262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REMOVAL OF AIRE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0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2736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2749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52400"/>
            <a:ext cx="397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WT                          Mutant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87202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Consistent grouping of clusters that correspond to same region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Wild-type and mutant clusters are interspersed; not separated based on genotype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Samples are compositionally similar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2672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006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3340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43600" y="4237672"/>
            <a:ext cx="32133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CLUSTERS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CENTER OF MASS (CENTROID)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8674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156437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400800" y="8382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14800" y="533400"/>
            <a:ext cx="296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YELLOW                             BLUE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3276600"/>
            <a:ext cx="1551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  Manual (pixels)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1-2          5.84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</a:t>
            </a:r>
            <a:r>
              <a:rPr lang="en-US" dirty="0" smtClean="0">
                <a:solidFill>
                  <a:schemeClr val="bg1"/>
                </a:solidFill>
              </a:rPr>
              <a:t>clusters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were compositionally </a:t>
            </a:r>
            <a:r>
              <a:rPr lang="en-US" dirty="0" smtClean="0">
                <a:solidFill>
                  <a:schemeClr val="bg1"/>
                </a:solidFill>
              </a:rPr>
              <a:t>similar to other wild-type samples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Mutant </a:t>
            </a:r>
            <a:r>
              <a:rPr lang="en-US" dirty="0" smtClean="0">
                <a:solidFill>
                  <a:schemeClr val="bg1"/>
                </a:solidFill>
              </a:rPr>
              <a:t>mice clusters </a:t>
            </a:r>
            <a:r>
              <a:rPr lang="en-US" dirty="0" smtClean="0">
                <a:solidFill>
                  <a:schemeClr val="bg1"/>
                </a:solidFill>
              </a:rPr>
              <a:t>appeared to be compositionally </a:t>
            </a:r>
            <a:r>
              <a:rPr lang="en-US" dirty="0" smtClean="0">
                <a:solidFill>
                  <a:schemeClr val="bg1"/>
                </a:solidFill>
              </a:rPr>
              <a:t>similar to wild-type; </a:t>
            </a:r>
            <a:r>
              <a:rPr lang="en-US" dirty="0" smtClean="0">
                <a:solidFill>
                  <a:schemeClr val="bg1"/>
                </a:solidFill>
              </a:rPr>
              <a:t>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412468"/>
            <a:ext cx="74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CD11c     CD205     CD31      Claud34     Foxp3     K14      K5      </a:t>
            </a:r>
            <a:r>
              <a:rPr lang="en-US" dirty="0" err="1" smtClean="0">
                <a:solidFill>
                  <a:schemeClr val="bg1"/>
                </a:solidFill>
              </a:rPr>
              <a:t>PDGFRb</a:t>
            </a:r>
            <a:r>
              <a:rPr lang="en-US" dirty="0" smtClean="0">
                <a:solidFill>
                  <a:schemeClr val="bg1"/>
                </a:solidFill>
              </a:rPr>
              <a:t>      UEA1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Labeling-WT1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990600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973931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537436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1676400" y="7620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" name="Rectangle 8"/>
          <p:cNvSpPr/>
          <p:nvPr/>
        </p:nvSpPr>
        <p:spPr>
          <a:xfrm>
            <a:off x="6096000" y="12954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638800"/>
            <a:ext cx="1784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CCL   Average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3.95          5.84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5726668"/>
            <a:ext cx="15198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Manual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     Mutant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1-2          5.84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11 cell markers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dev.biologists.org/content/138/18/3865/F1.large.jpg"/>
          <p:cNvPicPr>
            <a:picLocks noChangeAspect="1" noChangeArrowheads="1"/>
          </p:cNvPicPr>
          <p:nvPr/>
        </p:nvPicPr>
        <p:blipFill>
          <a:blip r:embed="rId3"/>
          <a:srcRect l="5556" t="24574" r="3704" b="26277"/>
          <a:stretch>
            <a:fillRect/>
          </a:stretch>
        </p:blipFill>
        <p:spPr bwMode="auto">
          <a:xfrm>
            <a:off x="5334000" y="1961771"/>
            <a:ext cx="3733800" cy="3677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1977" t="23958" r="59956" b="28125"/>
          <a:stretch>
            <a:fillRect/>
          </a:stretch>
        </p:blipFill>
        <p:spPr bwMode="auto">
          <a:xfrm>
            <a:off x="76200" y="1600200"/>
            <a:ext cx="5257800" cy="422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74809</TotalTime>
  <Words>4658</Words>
  <Application>Microsoft Office PowerPoint</Application>
  <PresentationFormat>On-screen Show (4:3)</PresentationFormat>
  <Paragraphs>1011</Paragraphs>
  <Slides>60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11 cell markers</vt:lpstr>
      <vt:lpstr>Slide 10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Remove cell types-K14</vt:lpstr>
      <vt:lpstr>Slide 17</vt:lpstr>
      <vt:lpstr>Bray Curtis Dendrogram</vt:lpstr>
      <vt:lpstr>Slide 19</vt:lpstr>
      <vt:lpstr>Removal of a “Species”</vt:lpstr>
      <vt:lpstr>Slide 21</vt:lpstr>
      <vt:lpstr>Slide 22</vt:lpstr>
      <vt:lpstr>Slide 23</vt:lpstr>
      <vt:lpstr>Slide 24</vt:lpstr>
      <vt:lpstr>Slide 25</vt:lpstr>
      <vt:lpstr>Connected Component Labeling (CCL)</vt:lpstr>
      <vt:lpstr>Slide 27</vt:lpstr>
      <vt:lpstr>Connected Component Labeling-Mutant1</vt:lpstr>
      <vt:lpstr>Connected Component Labeling Results</vt:lpstr>
      <vt:lpstr>Slide 30</vt:lpstr>
      <vt:lpstr>Conclusions </vt:lpstr>
      <vt:lpstr>Future Directions</vt:lpstr>
      <vt:lpstr>Acknowledgements</vt:lpstr>
      <vt:lpstr>Slide 34</vt:lpstr>
      <vt:lpstr>Mutant-Aire knockout</vt:lpstr>
      <vt:lpstr>Aire Mutant</vt:lpstr>
      <vt:lpstr>Slide 37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48</vt:lpstr>
      <vt:lpstr>How is clustering being done?</vt:lpstr>
      <vt:lpstr>Slide 50</vt:lpstr>
      <vt:lpstr>Bray Curtis</vt:lpstr>
      <vt:lpstr>Bray Curtis Dendrogram</vt:lpstr>
      <vt:lpstr>Slide 53</vt:lpstr>
      <vt:lpstr>Slide 54</vt:lpstr>
      <vt:lpstr>Connected Component Labeling-Mutant1</vt:lpstr>
      <vt:lpstr>Connected Component Labeling-WT1</vt:lpstr>
      <vt:lpstr>Slide 57</vt:lpstr>
      <vt:lpstr>Slide 58</vt:lpstr>
      <vt:lpstr>CCL results</vt:lpstr>
      <vt:lpstr>CCL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1513</cp:revision>
  <dcterms:created xsi:type="dcterms:W3CDTF">2012-10-25T15:49:04Z</dcterms:created>
  <dcterms:modified xsi:type="dcterms:W3CDTF">2015-03-11T17:57:28Z</dcterms:modified>
</cp:coreProperties>
</file>